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2" r:id="rId1"/>
  </p:sldMasterIdLst>
  <p:notesMasterIdLst>
    <p:notesMasterId r:id="rId13"/>
  </p:notesMasterIdLst>
  <p:sldIdLst>
    <p:sldId id="256" r:id="rId2"/>
    <p:sldId id="258" r:id="rId3"/>
    <p:sldId id="259" r:id="rId4"/>
    <p:sldId id="261" r:id="rId5"/>
    <p:sldId id="263" r:id="rId6"/>
    <p:sldId id="270" r:id="rId7"/>
    <p:sldId id="265" r:id="rId8"/>
    <p:sldId id="266" r:id="rId9"/>
    <p:sldId id="267" r:id="rId10"/>
    <p:sldId id="268" r:id="rId11"/>
    <p:sldId id="269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8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2ED407-C3C4-4B15-BCDE-ED9EEB27FB52}" v="2" dt="2024-12-21T09:29:27.3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08"/>
      </p:cViewPr>
      <p:guideLst>
        <p:guide orient="horz" pos="3861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unchan Kim" userId="d07377527fadd37c" providerId="LiveId" clId="{342ED407-C3C4-4B15-BCDE-ED9EEB27FB52}"/>
    <pc:docChg chg="addSld delSld modSld">
      <pc:chgData name="Eunchan Kim" userId="d07377527fadd37c" providerId="LiveId" clId="{342ED407-C3C4-4B15-BCDE-ED9EEB27FB52}" dt="2024-12-21T09:29:29.531" v="32" actId="1076"/>
      <pc:docMkLst>
        <pc:docMk/>
      </pc:docMkLst>
      <pc:sldChg chg="modSp del mod">
        <pc:chgData name="Eunchan Kim" userId="d07377527fadd37c" providerId="LiveId" clId="{342ED407-C3C4-4B15-BCDE-ED9EEB27FB52}" dt="2024-12-21T09:28:24.091" v="1" actId="47"/>
        <pc:sldMkLst>
          <pc:docMk/>
          <pc:sldMk cId="0" sldId="262"/>
        </pc:sldMkLst>
        <pc:picChg chg="mod">
          <ac:chgData name="Eunchan Kim" userId="d07377527fadd37c" providerId="LiveId" clId="{342ED407-C3C4-4B15-BCDE-ED9EEB27FB52}" dt="2024-12-21T09:28:12.437" v="0" actId="1076"/>
          <ac:picMkLst>
            <pc:docMk/>
            <pc:sldMk cId="0" sldId="262"/>
            <ac:picMk id="2" creationId="{60544F57-4571-0C81-4840-BFF3094D1EEE}"/>
          </ac:picMkLst>
        </pc:picChg>
      </pc:sldChg>
      <pc:sldChg chg="del">
        <pc:chgData name="Eunchan Kim" userId="d07377527fadd37c" providerId="LiveId" clId="{342ED407-C3C4-4B15-BCDE-ED9EEB27FB52}" dt="2024-12-21T09:28:25.610" v="2" actId="47"/>
        <pc:sldMkLst>
          <pc:docMk/>
          <pc:sldMk cId="0" sldId="264"/>
        </pc:sldMkLst>
      </pc:sldChg>
      <pc:sldChg chg="addSp modSp new mod">
        <pc:chgData name="Eunchan Kim" userId="d07377527fadd37c" providerId="LiveId" clId="{342ED407-C3C4-4B15-BCDE-ED9EEB27FB52}" dt="2024-12-21T09:29:29.531" v="32" actId="1076"/>
        <pc:sldMkLst>
          <pc:docMk/>
          <pc:sldMk cId="2122307210" sldId="270"/>
        </pc:sldMkLst>
        <pc:spChg chg="mod">
          <ac:chgData name="Eunchan Kim" userId="d07377527fadd37c" providerId="LiveId" clId="{342ED407-C3C4-4B15-BCDE-ED9EEB27FB52}" dt="2024-12-21T09:28:32.222" v="21" actId="20577"/>
          <ac:spMkLst>
            <pc:docMk/>
            <pc:sldMk cId="2122307210" sldId="270"/>
            <ac:spMk id="2" creationId="{5E5A1570-4431-0B50-77CA-C7765E672CB3}"/>
          </ac:spMkLst>
        </pc:spChg>
        <pc:spChg chg="add mod">
          <ac:chgData name="Eunchan Kim" userId="d07377527fadd37c" providerId="LiveId" clId="{342ED407-C3C4-4B15-BCDE-ED9EEB27FB52}" dt="2024-12-21T09:29:29.531" v="32" actId="1076"/>
          <ac:spMkLst>
            <pc:docMk/>
            <pc:sldMk cId="2122307210" sldId="270"/>
            <ac:spMk id="4" creationId="{473670D1-F997-366B-1566-3F7513A50CD5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1931420d3a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31931420d3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1931420d3a_2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31931420d3a_2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19e4ce456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319e4ce45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1931420d3a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31931420d3a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1931420d3a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1931420d3a_2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31931420d3a_2_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1931420d3a_0_1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31931420d3a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">
  <p:cSld name="제목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body" idx="1"/>
          </p:nvPr>
        </p:nvSpPr>
        <p:spPr>
          <a:xfrm>
            <a:off x="5198496" y="822278"/>
            <a:ext cx="6993504" cy="163268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720"/>
              </a:spcBef>
              <a:spcAft>
                <a:spcPts val="0"/>
              </a:spcAft>
              <a:buSzPts val="2520"/>
              <a:buNone/>
              <a:defRPr sz="3600" b="1">
                <a:solidFill>
                  <a:schemeClr val="lt1"/>
                </a:solidFill>
              </a:defRPr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2"/>
          </p:nvPr>
        </p:nvSpPr>
        <p:spPr>
          <a:xfrm>
            <a:off x="0" y="0"/>
            <a:ext cx="1284288" cy="39052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260"/>
              <a:buNone/>
              <a:defRPr sz="1800" b="1">
                <a:solidFill>
                  <a:schemeClr val="lt1"/>
                </a:solidFill>
              </a:defRPr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 flipH="1">
            <a:off x="4724400" y="6019800"/>
            <a:ext cx="7467600" cy="724566"/>
            <a:chOff x="0" y="6019800"/>
            <a:chExt cx="5600700" cy="724566"/>
          </a:xfrm>
        </p:grpSpPr>
        <p:cxnSp>
          <p:nvCxnSpPr>
            <p:cNvPr id="19" name="Google Shape;19;p2"/>
            <p:cNvCxnSpPr/>
            <p:nvPr/>
          </p:nvCxnSpPr>
          <p:spPr>
            <a:xfrm rot="10800000">
              <a:off x="0" y="6744366"/>
              <a:ext cx="4876800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" name="Google Shape;20;p2"/>
            <p:cNvCxnSpPr/>
            <p:nvPr/>
          </p:nvCxnSpPr>
          <p:spPr>
            <a:xfrm flipH="1">
              <a:off x="4876800" y="6019800"/>
              <a:ext cx="723900" cy="724566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1" name="Google Shape;21;p2"/>
          <p:cNvSpPr/>
          <p:nvPr/>
        </p:nvSpPr>
        <p:spPr>
          <a:xfrm>
            <a:off x="5058383" y="4290868"/>
            <a:ext cx="694575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None/>
            </a:pPr>
            <a:r>
              <a:rPr lang="ko-KR" sz="2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name</a:t>
            </a: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11490006" y="6542452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>
  <p:cSld name="목차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543098" y="119294"/>
            <a:ext cx="8434647" cy="63372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18000" rIns="91425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C91F50"/>
              </a:buClr>
              <a:buSzPts val="4000"/>
              <a:buFont typeface="Arial"/>
              <a:buNone/>
              <a:defRPr sz="4000" b="1" u="none">
                <a:solidFill>
                  <a:srgbClr val="C91F5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11412516" y="6521194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주 내용">
  <p:cSld name="주 내용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543098" y="119294"/>
            <a:ext cx="8434647" cy="63372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18000" rIns="91425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C91F50"/>
              </a:buClr>
              <a:buSzPts val="4000"/>
              <a:buFont typeface="Arial"/>
              <a:buNone/>
              <a:defRPr sz="4000" b="1">
                <a:solidFill>
                  <a:srgbClr val="C91F5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8" name="Google Shape;28;p4"/>
          <p:cNvCxnSpPr/>
          <p:nvPr/>
        </p:nvCxnSpPr>
        <p:spPr>
          <a:xfrm rot="10800000">
            <a:off x="575733" y="806732"/>
            <a:ext cx="10109200" cy="0"/>
          </a:xfrm>
          <a:prstGeom prst="straightConnector1">
            <a:avLst/>
          </a:prstGeom>
          <a:noFill/>
          <a:ln w="25400" cap="flat" cmpd="sng">
            <a:solidFill>
              <a:srgbClr val="C8015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543098" y="1143843"/>
            <a:ext cx="11313621" cy="521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9720" algn="l">
              <a:spcBef>
                <a:spcPts val="320"/>
              </a:spcBef>
              <a:spcAft>
                <a:spcPts val="0"/>
              </a:spcAft>
              <a:buClr>
                <a:srgbClr val="C80150"/>
              </a:buClr>
              <a:buSzPts val="1120"/>
              <a:buChar char="◈"/>
              <a:defRPr sz="1600">
                <a:solidFill>
                  <a:schemeClr val="dk1"/>
                </a:solidFill>
              </a:defRPr>
            </a:lvl1pPr>
            <a:lvl2pPr marL="914400" lvl="1" indent="-290830" algn="l">
              <a:spcBef>
                <a:spcPts val="600"/>
              </a:spcBef>
              <a:spcAft>
                <a:spcPts val="0"/>
              </a:spcAft>
              <a:buClr>
                <a:srgbClr val="0C0C0C"/>
              </a:buClr>
              <a:buSzPts val="980"/>
              <a:buChar char="🞚"/>
              <a:defRPr sz="1400">
                <a:solidFill>
                  <a:srgbClr val="0C0C0C"/>
                </a:solidFill>
              </a:defRPr>
            </a:lvl2pPr>
            <a:lvl3pPr marL="1371600" lvl="2" indent="-281939" algn="l">
              <a:spcBef>
                <a:spcPts val="600"/>
              </a:spcBef>
              <a:spcAft>
                <a:spcPts val="0"/>
              </a:spcAft>
              <a:buClr>
                <a:srgbClr val="0C0C0C"/>
              </a:buClr>
              <a:buSzPts val="840"/>
              <a:buChar char="◈"/>
              <a:defRPr sz="1200">
                <a:solidFill>
                  <a:srgbClr val="0C0C0C"/>
                </a:solidFill>
              </a:defRPr>
            </a:lvl3pPr>
            <a:lvl4pPr marL="1828800" lvl="3" indent="-277494" algn="l">
              <a:spcBef>
                <a:spcPts val="600"/>
              </a:spcBef>
              <a:spcAft>
                <a:spcPts val="0"/>
              </a:spcAft>
              <a:buClr>
                <a:srgbClr val="0C0C0C"/>
              </a:buClr>
              <a:buSzPts val="770"/>
              <a:buChar char="🞚"/>
              <a:defRPr sz="1100">
                <a:solidFill>
                  <a:srgbClr val="0C0C0C"/>
                </a:solidFill>
              </a:defRPr>
            </a:lvl4pPr>
            <a:lvl5pPr marL="2286000" lvl="4" indent="-277495" algn="l">
              <a:spcBef>
                <a:spcPts val="600"/>
              </a:spcBef>
              <a:spcAft>
                <a:spcPts val="0"/>
              </a:spcAft>
              <a:buClr>
                <a:srgbClr val="0C0C0C"/>
              </a:buClr>
              <a:buSzPts val="770"/>
              <a:buChar char="◈"/>
              <a:defRPr sz="1100">
                <a:solidFill>
                  <a:srgbClr val="0C0C0C"/>
                </a:solidFill>
              </a:defRPr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1412516" y="6521194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보조 내용">
  <p:cSld name="보조 내용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543098" y="119294"/>
            <a:ext cx="8434647" cy="63372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18000" rIns="91425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3" name="Google Shape;33;p5"/>
          <p:cNvCxnSpPr/>
          <p:nvPr/>
        </p:nvCxnSpPr>
        <p:spPr>
          <a:xfrm rot="10800000">
            <a:off x="575733" y="806732"/>
            <a:ext cx="10109200" cy="0"/>
          </a:xfrm>
          <a:prstGeom prst="straightConnector1">
            <a:avLst/>
          </a:prstGeom>
          <a:noFill/>
          <a:ln w="25400" cap="flat" cmpd="sng">
            <a:solidFill>
              <a:srgbClr val="C8015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11412516" y="6521194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11995150" y="6608796"/>
            <a:ext cx="196850" cy="2492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1"/>
          <p:cNvSpPr/>
          <p:nvPr/>
        </p:nvSpPr>
        <p:spPr>
          <a:xfrm flipH="1">
            <a:off x="2171700" y="6608796"/>
            <a:ext cx="9947975" cy="248650"/>
          </a:xfrm>
          <a:prstGeom prst="parallelogram">
            <a:avLst>
              <a:gd name="adj" fmla="val 3886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913795" y="1732451"/>
            <a:ext cx="10353763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083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1490006" y="6542452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UJG904NljWI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5198496" y="822278"/>
            <a:ext cx="6993504" cy="163268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6830" lvl="0" indent="0" algn="ctr" rtl="0"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ko-KR" sz="3000"/>
              <a:t>BAEDAL@BAG</a:t>
            </a:r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0" y="0"/>
            <a:ext cx="1284288" cy="39052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900" lvl="0" indent="0" algn="l" rtl="0"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lang="ko-KR"/>
              <a:t>24.11.27</a:t>
            </a:r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11490006" y="6542452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</a:t>
            </a:fld>
            <a:endParaRPr/>
          </a:p>
        </p:txBody>
      </p:sp>
      <p:pic>
        <p:nvPicPr>
          <p:cNvPr id="42" name="Google Shape;42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33825" y="4403043"/>
            <a:ext cx="3114675" cy="40957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6"/>
          <p:cNvSpPr txBox="1"/>
          <p:nvPr/>
        </p:nvSpPr>
        <p:spPr>
          <a:xfrm>
            <a:off x="9311998" y="4403043"/>
            <a:ext cx="2994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500" b="1">
                <a:solidFill>
                  <a:schemeClr val="lt1"/>
                </a:solidFill>
              </a:rPr>
              <a:t>조명근, 김은찬</a:t>
            </a:r>
            <a:endParaRPr sz="25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394A42-0F04-9EB8-782C-4D95E827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Challenges</a:t>
            </a:r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0F3D05C-EF1B-610F-A152-61F9377257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/>
          </a:p>
        </p:txBody>
      </p:sp>
      <p:sp>
        <p:nvSpPr>
          <p:cNvPr id="4" name="Google Shape;204;p17">
            <a:extLst>
              <a:ext uri="{FF2B5EF4-FFF2-40B4-BE49-F238E27FC236}">
                <a16:creationId xmlns:a16="http://schemas.microsoft.com/office/drawing/2014/main" id="{1EA5C2D4-BF02-8169-3081-7105F500DC87}"/>
              </a:ext>
            </a:extLst>
          </p:cNvPr>
          <p:cNvSpPr txBox="1"/>
          <p:nvPr/>
        </p:nvSpPr>
        <p:spPr>
          <a:xfrm rot="598">
            <a:off x="543524" y="981540"/>
            <a:ext cx="8622000" cy="489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525" tIns="46350" rIns="89525" bIns="46350" anchor="t" anchorCtr="0">
            <a:spAutoFit/>
          </a:bodyPr>
          <a:lstStyle/>
          <a:p>
            <a:pPr marL="5778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ko-KR" altLang="en-US" sz="2600" b="1">
                <a:solidFill>
                  <a:schemeClr val="dk1"/>
                </a:solidFill>
              </a:rPr>
              <a:t>자이로 센서의 인터럽트로 인한 통신에서의 수신 정보 손실 </a:t>
            </a:r>
            <a:r>
              <a:rPr lang="en-US" altLang="ko-KR" sz="2600" b="1">
                <a:solidFill>
                  <a:srgbClr val="FF0000"/>
                </a:solidFill>
              </a:rPr>
              <a:t>=&gt;</a:t>
            </a:r>
            <a:r>
              <a:rPr lang="en-US" altLang="ko-KR" sz="2600" b="1">
                <a:solidFill>
                  <a:schemeClr val="dk1"/>
                </a:solidFill>
              </a:rPr>
              <a:t> </a:t>
            </a:r>
            <a:r>
              <a:rPr lang="ko-KR" altLang="en-US" sz="2600" b="1">
                <a:solidFill>
                  <a:schemeClr val="dk1"/>
                </a:solidFill>
              </a:rPr>
              <a:t>인터럽트 우선 순위 선점을 통해 해결</a:t>
            </a:r>
            <a:endParaRPr lang="en-US" altLang="ko-KR" sz="2600" b="1">
              <a:solidFill>
                <a:schemeClr val="dk1"/>
              </a:solidFill>
            </a:endParaRPr>
          </a:p>
          <a:p>
            <a:pPr marL="5778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sz="2600" b="1">
                <a:solidFill>
                  <a:schemeClr val="dk1"/>
                </a:solidFill>
              </a:rPr>
              <a:t>DTH11 </a:t>
            </a:r>
            <a:r>
              <a:rPr lang="ko-KR" altLang="en-US" sz="2600" b="1">
                <a:solidFill>
                  <a:schemeClr val="dk1"/>
                </a:solidFill>
              </a:rPr>
              <a:t>센서를 받아오는 동안에 타이밍이 인터럽트로 인해 깨지는 현상 </a:t>
            </a:r>
            <a:r>
              <a:rPr lang="en-US" altLang="ko-KR" sz="2600" b="1">
                <a:solidFill>
                  <a:srgbClr val="FF0000"/>
                </a:solidFill>
              </a:rPr>
              <a:t>=&gt;</a:t>
            </a:r>
            <a:r>
              <a:rPr lang="en-US" altLang="ko-KR" sz="2600" b="1">
                <a:solidFill>
                  <a:schemeClr val="dk1"/>
                </a:solidFill>
              </a:rPr>
              <a:t> READ </a:t>
            </a:r>
            <a:r>
              <a:rPr lang="ko-KR" altLang="en-US" sz="2600" b="1">
                <a:solidFill>
                  <a:schemeClr val="dk1"/>
                </a:solidFill>
              </a:rPr>
              <a:t>동작을 하는 동안에 </a:t>
            </a:r>
            <a:r>
              <a:rPr lang="en-US" altLang="ko-KR" sz="2600" b="1">
                <a:solidFill>
                  <a:schemeClr val="dk1"/>
                </a:solidFill>
              </a:rPr>
              <a:t>interrupt disable</a:t>
            </a:r>
            <a:r>
              <a:rPr lang="ko-KR" altLang="en-US" sz="2600" b="1">
                <a:solidFill>
                  <a:schemeClr val="dk1"/>
                </a:solidFill>
              </a:rPr>
              <a:t>함으로써 해결</a:t>
            </a:r>
            <a:endParaRPr lang="en-US" altLang="ko-KR" sz="2600" b="1">
              <a:solidFill>
                <a:schemeClr val="dk1"/>
              </a:solidFill>
            </a:endParaRPr>
          </a:p>
          <a:p>
            <a:pPr marL="5778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ko-KR" altLang="en-US" sz="2600" b="1">
                <a:solidFill>
                  <a:schemeClr val="dk1"/>
                </a:solidFill>
              </a:rPr>
              <a:t>송신 속도가 너무 빨라 </a:t>
            </a:r>
            <a:r>
              <a:rPr lang="en-US" altLang="ko-KR" sz="2600" b="1">
                <a:solidFill>
                  <a:schemeClr val="dk1"/>
                </a:solidFill>
              </a:rPr>
              <a:t>‘\n’</a:t>
            </a:r>
            <a:r>
              <a:rPr lang="ko-KR" altLang="en-US" sz="2600" b="1">
                <a:solidFill>
                  <a:schemeClr val="dk1"/>
                </a:solidFill>
              </a:rPr>
              <a:t>을 구분하지 못해 송신된 데이터에서 </a:t>
            </a:r>
            <a:r>
              <a:rPr lang="en-US" altLang="ko-KR" sz="2600" b="1">
                <a:solidFill>
                  <a:schemeClr val="dk1"/>
                </a:solidFill>
              </a:rPr>
              <a:t>‘\n’</a:t>
            </a:r>
            <a:r>
              <a:rPr lang="ko-KR" altLang="en-US" sz="2600" b="1">
                <a:solidFill>
                  <a:schemeClr val="dk1"/>
                </a:solidFill>
              </a:rPr>
              <a:t>을 확인하여 명령을 구분하지 못하는 문제 </a:t>
            </a:r>
            <a:r>
              <a:rPr lang="en-US" altLang="ko-KR" sz="2600" b="1">
                <a:solidFill>
                  <a:srgbClr val="FF0000"/>
                </a:solidFill>
              </a:rPr>
              <a:t>=&gt;</a:t>
            </a:r>
            <a:r>
              <a:rPr lang="en-US" altLang="ko-KR" sz="2600" b="1">
                <a:solidFill>
                  <a:schemeClr val="dk1"/>
                </a:solidFill>
              </a:rPr>
              <a:t> </a:t>
            </a:r>
            <a:r>
              <a:rPr lang="ko-KR" altLang="en-US" sz="2600" b="1">
                <a:solidFill>
                  <a:schemeClr val="dk1"/>
                </a:solidFill>
              </a:rPr>
              <a:t>송신단에서 </a:t>
            </a:r>
            <a:r>
              <a:rPr lang="en-US" altLang="ko-KR" sz="2600" b="1">
                <a:solidFill>
                  <a:schemeClr val="dk1"/>
                </a:solidFill>
              </a:rPr>
              <a:t>delay</a:t>
            </a:r>
            <a:r>
              <a:rPr lang="ko-KR" altLang="en-US" sz="2600" b="1">
                <a:solidFill>
                  <a:schemeClr val="dk1"/>
                </a:solidFill>
              </a:rPr>
              <a:t>를 주고 송신하게 함으로써 해결</a:t>
            </a:r>
            <a:r>
              <a:rPr lang="en-US" altLang="ko-KR" sz="2600" b="1">
                <a:solidFill>
                  <a:schemeClr val="dk1"/>
                </a:solidFill>
              </a:rPr>
              <a:t> </a:t>
            </a:r>
          </a:p>
          <a:p>
            <a:pPr marL="5778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ko-KR" altLang="en-US" sz="2600" b="1">
                <a:solidFill>
                  <a:schemeClr val="dk1"/>
                </a:solidFill>
              </a:rPr>
              <a:t>데이터 베이스에서 </a:t>
            </a:r>
            <a:r>
              <a:rPr lang="en-US" altLang="ko-KR" sz="2600" b="1">
                <a:solidFill>
                  <a:schemeClr val="dk1"/>
                </a:solidFill>
              </a:rPr>
              <a:t>select</a:t>
            </a:r>
            <a:r>
              <a:rPr lang="ko-KR" altLang="en-US" sz="2600" b="1">
                <a:solidFill>
                  <a:schemeClr val="dk1"/>
                </a:solidFill>
              </a:rPr>
              <a:t>하는 과정에서 파싱이 제대로 되지 못하여 데이터를 가져오지 못하는 문제 </a:t>
            </a:r>
            <a:r>
              <a:rPr lang="en-US" altLang="ko-KR" sz="2600" b="1">
                <a:solidFill>
                  <a:srgbClr val="FF0000"/>
                </a:solidFill>
              </a:rPr>
              <a:t>=&gt; </a:t>
            </a:r>
            <a:r>
              <a:rPr lang="ko-KR" altLang="en-US" sz="2600" b="1">
                <a:solidFill>
                  <a:schemeClr val="dk1"/>
                </a:solidFill>
              </a:rPr>
              <a:t>널문자를 적절히 삽입하여 해결</a:t>
            </a:r>
            <a:endParaRPr lang="en-US" sz="2600" b="1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591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511127-DD01-295C-877C-B6B784CFD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Q&amp;A</a:t>
            </a:r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88A06FD-1DF4-69D2-59EF-43A61319F1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11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3DB117-1FE0-8786-6938-A23C1637AC93}"/>
              </a:ext>
            </a:extLst>
          </p:cNvPr>
          <p:cNvSpPr txBox="1"/>
          <p:nvPr/>
        </p:nvSpPr>
        <p:spPr>
          <a:xfrm>
            <a:off x="2530764" y="1543868"/>
            <a:ext cx="7583055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900"/>
              <a:t>Q&amp;A</a:t>
            </a:r>
            <a:endParaRPr lang="ko-KR" altLang="en-US" sz="23900"/>
          </a:p>
        </p:txBody>
      </p:sp>
    </p:spTree>
    <p:extLst>
      <p:ext uri="{BB962C8B-B14F-4D97-AF65-F5344CB8AC3E}">
        <p14:creationId xmlns:p14="http://schemas.microsoft.com/office/powerpoint/2010/main" val="829444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/>
        </p:nvSpPr>
        <p:spPr>
          <a:xfrm>
            <a:off x="293575" y="2162425"/>
            <a:ext cx="5264400" cy="2697000"/>
          </a:xfrm>
          <a:prstGeom prst="rect">
            <a:avLst/>
          </a:prstGeom>
          <a:noFill/>
          <a:ln w="38100" cap="flat" cmpd="sng">
            <a:solidFill>
              <a:srgbClr val="C728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9525" tIns="46350" rIns="89525" bIns="463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 b="1">
                <a:solidFill>
                  <a:schemeClr val="dk1"/>
                </a:solidFill>
              </a:rPr>
              <a:t>Problem : </a:t>
            </a:r>
            <a:endParaRPr sz="2100" b="1">
              <a:solidFill>
                <a:schemeClr val="dk1"/>
              </a:solidFill>
            </a:endParaRPr>
          </a:p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ko-KR" sz="2100" b="1">
                <a:solidFill>
                  <a:schemeClr val="dk1"/>
                </a:solidFill>
              </a:rPr>
              <a:t>다양한 경사의 도로에서 음식 배송을 하여 음식이 쏠려, 음식 외관을 해침으로서 입맛을 떠어뜨린다.</a:t>
            </a:r>
            <a:endParaRPr sz="2100" b="1">
              <a:solidFill>
                <a:schemeClr val="dk1"/>
              </a:solidFill>
            </a:endParaRPr>
          </a:p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ko-KR" sz="2100" b="1">
                <a:solidFill>
                  <a:schemeClr val="dk1"/>
                </a:solidFill>
              </a:rPr>
              <a:t>음식마다 적정 유지 온도가 다름에도 불구하고, 음식 종류에 따른 온도 조절을 하지 못하여 음식의 맛을 저해한다.</a:t>
            </a:r>
            <a:endParaRPr sz="2100" b="1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</a:endParaRPr>
          </a:p>
        </p:txBody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543098" y="119294"/>
            <a:ext cx="8434500" cy="6339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18000" rIns="91425" bIns="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91F50"/>
              </a:buClr>
              <a:buSzPts val="4000"/>
              <a:buFont typeface="Arial"/>
              <a:buNone/>
            </a:pPr>
            <a:r>
              <a:rPr lang="ko-KR"/>
              <a:t>Problem</a:t>
            </a:r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ldNum" idx="12"/>
          </p:nvPr>
        </p:nvSpPr>
        <p:spPr>
          <a:xfrm>
            <a:off x="11412516" y="6521194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  <p:pic>
        <p:nvPicPr>
          <p:cNvPr id="67" name="Google Shape;6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4776" y="3725450"/>
            <a:ext cx="3960080" cy="269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000" y="1451200"/>
            <a:ext cx="3196350" cy="283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 txBox="1">
            <a:spLocks noGrp="1"/>
          </p:cNvSpPr>
          <p:nvPr>
            <p:ph type="title"/>
          </p:nvPr>
        </p:nvSpPr>
        <p:spPr>
          <a:xfrm>
            <a:off x="543098" y="119294"/>
            <a:ext cx="8434500" cy="6339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18000" rIns="91425" bIns="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91F50"/>
              </a:buClr>
              <a:buSzPts val="4000"/>
              <a:buFont typeface="Arial"/>
              <a:buNone/>
            </a:pPr>
            <a:r>
              <a:rPr lang="ko-KR"/>
              <a:t>Solution</a:t>
            </a:r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ldNum" idx="12"/>
          </p:nvPr>
        </p:nvSpPr>
        <p:spPr>
          <a:xfrm>
            <a:off x="11412516" y="6521194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  <p:grpSp>
        <p:nvGrpSpPr>
          <p:cNvPr id="75" name="Google Shape;75;p9"/>
          <p:cNvGrpSpPr/>
          <p:nvPr/>
        </p:nvGrpSpPr>
        <p:grpSpPr>
          <a:xfrm>
            <a:off x="543092" y="2051543"/>
            <a:ext cx="4331863" cy="4215311"/>
            <a:chOff x="605892" y="1321343"/>
            <a:chExt cx="4331863" cy="4215311"/>
          </a:xfrm>
        </p:grpSpPr>
        <p:pic>
          <p:nvPicPr>
            <p:cNvPr id="76" name="Google Shape;76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05892" y="1321343"/>
              <a:ext cx="4331863" cy="42153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" name="Google Shape;77;p9"/>
            <p:cNvSpPr/>
            <p:nvPr/>
          </p:nvSpPr>
          <p:spPr>
            <a:xfrm>
              <a:off x="3450700" y="3365531"/>
              <a:ext cx="1071300" cy="1108500"/>
            </a:xfrm>
            <a:prstGeom prst="rect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" name="Google Shape;78;p9"/>
          <p:cNvSpPr txBox="1"/>
          <p:nvPr/>
        </p:nvSpPr>
        <p:spPr>
          <a:xfrm>
            <a:off x="5528663" y="4845125"/>
            <a:ext cx="6196500" cy="144810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9525" tIns="46350" rIns="89525" bIns="463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 b="1">
                <a:solidFill>
                  <a:schemeClr val="dk1"/>
                </a:solidFill>
              </a:rPr>
              <a:t>Solution</a:t>
            </a:r>
            <a:r>
              <a:rPr lang="ko-KR"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: </a:t>
            </a:r>
            <a:r>
              <a:rPr lang="ko-KR" sz="2200" b="1">
                <a:solidFill>
                  <a:schemeClr val="dk1"/>
                </a:solidFill>
              </a:rPr>
              <a:t>온,습도 조절 및 수평 유지 배민 가방</a:t>
            </a:r>
            <a:endParaRPr sz="2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 b="1">
                <a:solidFill>
                  <a:schemeClr val="dk1"/>
                </a:solidFill>
              </a:rPr>
              <a:t>Function 1 : 음식에 따른 온, 습도 조절</a:t>
            </a:r>
            <a:endParaRPr sz="2200" b="1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 b="1">
                <a:solidFill>
                  <a:schemeClr val="dk1"/>
                </a:solidFill>
              </a:rPr>
              <a:t>Function 2 : 수평 유지</a:t>
            </a:r>
            <a:endParaRPr sz="2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8400" y="247025"/>
            <a:ext cx="1859475" cy="116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11375" y="173750"/>
            <a:ext cx="1733525" cy="130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048400" y="208766"/>
            <a:ext cx="1733524" cy="12378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9"/>
          <p:cNvCxnSpPr/>
          <p:nvPr/>
        </p:nvCxnSpPr>
        <p:spPr>
          <a:xfrm rot="98195">
            <a:off x="8872894" y="1695329"/>
            <a:ext cx="10504" cy="915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83" name="Google Shape;83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680001">
            <a:off x="7944599" y="2713923"/>
            <a:ext cx="1364625" cy="156247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9"/>
          <p:cNvSpPr/>
          <p:nvPr/>
        </p:nvSpPr>
        <p:spPr>
          <a:xfrm>
            <a:off x="7827838" y="81587"/>
            <a:ext cx="2100600" cy="14922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/>
          <p:nvPr/>
        </p:nvSpPr>
        <p:spPr>
          <a:xfrm>
            <a:off x="8864088" y="1718146"/>
            <a:ext cx="2151900" cy="7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Temp : 36’C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800">
                <a:solidFill>
                  <a:srgbClr val="1F1F1F"/>
                </a:solidFill>
                <a:highlight>
                  <a:srgbClr val="F8F9FA"/>
                </a:highlight>
              </a:rPr>
              <a:t>Humidity : 60%</a:t>
            </a:r>
            <a:endParaRPr sz="1800">
              <a:solidFill>
                <a:srgbClr val="1F1F1F"/>
              </a:solidFill>
              <a:highlight>
                <a:srgbClr val="F8F9FA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cxnSp>
        <p:nvCxnSpPr>
          <p:cNvPr id="86" name="Google Shape;86;p9"/>
          <p:cNvCxnSpPr/>
          <p:nvPr/>
        </p:nvCxnSpPr>
        <p:spPr>
          <a:xfrm rot="10800000" flipH="1">
            <a:off x="7707875" y="4039375"/>
            <a:ext cx="973500" cy="10500"/>
          </a:xfrm>
          <a:prstGeom prst="straightConnector1">
            <a:avLst/>
          </a:prstGeom>
          <a:noFill/>
          <a:ln w="28575" cap="flat" cmpd="sng">
            <a:solidFill>
              <a:srgbClr val="C8015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9"/>
          <p:cNvCxnSpPr/>
          <p:nvPr/>
        </p:nvCxnSpPr>
        <p:spPr>
          <a:xfrm rot="1678739" flipH="1">
            <a:off x="7653397" y="4267099"/>
            <a:ext cx="973254" cy="10466"/>
          </a:xfrm>
          <a:prstGeom prst="straightConnector1">
            <a:avLst/>
          </a:prstGeom>
          <a:noFill/>
          <a:ln w="28575" cap="flat" cmpd="sng">
            <a:solidFill>
              <a:srgbClr val="C8015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" name="Google Shape;88;p9"/>
          <p:cNvSpPr/>
          <p:nvPr/>
        </p:nvSpPr>
        <p:spPr>
          <a:xfrm rot="-1418097">
            <a:off x="8484339" y="4170844"/>
            <a:ext cx="436491" cy="374518"/>
          </a:xfrm>
          <a:custGeom>
            <a:avLst/>
            <a:gdLst/>
            <a:ahLst/>
            <a:cxnLst/>
            <a:rect l="l" t="t" r="r" b="b"/>
            <a:pathLst>
              <a:path w="17460" h="14981" extrusionOk="0">
                <a:moveTo>
                  <a:pt x="0" y="12980"/>
                </a:moveTo>
                <a:cubicBezTo>
                  <a:pt x="2791" y="13189"/>
                  <a:pt x="14375" y="16399"/>
                  <a:pt x="16747" y="14236"/>
                </a:cubicBezTo>
                <a:cubicBezTo>
                  <a:pt x="19120" y="12073"/>
                  <a:pt x="14654" y="2373"/>
                  <a:pt x="14235" y="0"/>
                </a:cubicBezTo>
              </a:path>
            </a:pathLst>
          </a:cu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stealth" w="med" len="med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 txBox="1">
            <a:spLocks noGrp="1"/>
          </p:cNvSpPr>
          <p:nvPr>
            <p:ph type="title"/>
          </p:nvPr>
        </p:nvSpPr>
        <p:spPr>
          <a:xfrm>
            <a:off x="543098" y="119294"/>
            <a:ext cx="8434500" cy="6339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18000" rIns="91425" bIns="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91F50"/>
              </a:buClr>
              <a:buSzPts val="4000"/>
              <a:buFont typeface="Arial"/>
              <a:buNone/>
            </a:pPr>
            <a:r>
              <a:rPr lang="ko-KR"/>
              <a:t>주요기능</a:t>
            </a:r>
            <a:endParaRPr/>
          </a:p>
        </p:txBody>
      </p:sp>
      <p:sp>
        <p:nvSpPr>
          <p:cNvPr id="101" name="Google Shape;101;p11"/>
          <p:cNvSpPr txBox="1">
            <a:spLocks noGrp="1"/>
          </p:cNvSpPr>
          <p:nvPr>
            <p:ph type="sldNum" idx="12"/>
          </p:nvPr>
        </p:nvSpPr>
        <p:spPr>
          <a:xfrm>
            <a:off x="11412516" y="6521194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  <p:sp>
        <p:nvSpPr>
          <p:cNvPr id="102" name="Google Shape;102;p11"/>
          <p:cNvSpPr txBox="1"/>
          <p:nvPr/>
        </p:nvSpPr>
        <p:spPr>
          <a:xfrm>
            <a:off x="543106" y="2036568"/>
            <a:ext cx="1859400" cy="401400"/>
          </a:xfrm>
          <a:prstGeom prst="rect">
            <a:avLst/>
          </a:prstGeom>
          <a:solidFill>
            <a:srgbClr val="C80150"/>
          </a:solidFill>
          <a:ln>
            <a:noFill/>
          </a:ln>
        </p:spPr>
        <p:txBody>
          <a:bodyPr spcFirstLastPara="1" wrap="square" lIns="89525" tIns="46350" rIns="89525" bIns="463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기능 1</a:t>
            </a:r>
            <a:endParaRPr sz="2000" b="1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03" name="Google Shape;103;p11"/>
          <p:cNvGrpSpPr/>
          <p:nvPr/>
        </p:nvGrpSpPr>
        <p:grpSpPr>
          <a:xfrm>
            <a:off x="615600" y="2638950"/>
            <a:ext cx="7629525" cy="1619100"/>
            <a:chOff x="691800" y="1876950"/>
            <a:chExt cx="7629525" cy="1619100"/>
          </a:xfrm>
        </p:grpSpPr>
        <p:sp>
          <p:nvSpPr>
            <p:cNvPr id="104" name="Google Shape;104;p11"/>
            <p:cNvSpPr/>
            <p:nvPr/>
          </p:nvSpPr>
          <p:spPr>
            <a:xfrm>
              <a:off x="691800" y="1876950"/>
              <a:ext cx="3445500" cy="1619100"/>
            </a:xfrm>
            <a:prstGeom prst="flowChartAlternateProcess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 b="1">
                  <a:solidFill>
                    <a:schemeClr val="dk1"/>
                  </a:solidFill>
                </a:rPr>
                <a:t>기능 설명:</a:t>
              </a:r>
              <a:r>
                <a:rPr lang="ko-KR" sz="2000">
                  <a:solidFill>
                    <a:schemeClr val="dk1"/>
                  </a:solidFill>
                </a:rPr>
                <a:t> </a:t>
              </a:r>
              <a:endParaRPr sz="2000">
                <a:solidFill>
                  <a:schemeClr val="dk1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chemeClr val="dk1"/>
                  </a:solidFill>
                </a:rPr>
                <a:t>1ms 마다 기울어진 정도를 연산하여 수평유지, 500ms 마다 기울기 보정</a:t>
              </a:r>
              <a:endParaRPr sz="2000"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4504725" y="1876950"/>
              <a:ext cx="3816600" cy="1619100"/>
            </a:xfrm>
            <a:prstGeom prst="flowChartAlternateProcess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 b="1">
                  <a:solidFill>
                    <a:schemeClr val="dk1"/>
                  </a:solidFill>
                </a:rPr>
                <a:t>핵심 기술: </a:t>
              </a:r>
              <a:endParaRPr sz="2000" b="1">
                <a:solidFill>
                  <a:schemeClr val="dk1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chemeClr val="dk1"/>
                  </a:solidFill>
                </a:rPr>
                <a:t>타이머 인터럽트, 자이로스코프와 가속도계를 이용한 기울어짐 연산</a:t>
              </a:r>
              <a:endParaRPr sz="200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>
            <a:spLocks noGrp="1"/>
          </p:cNvSpPr>
          <p:nvPr>
            <p:ph type="title"/>
          </p:nvPr>
        </p:nvSpPr>
        <p:spPr>
          <a:xfrm>
            <a:off x="543098" y="119294"/>
            <a:ext cx="8434500" cy="6339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18000" rIns="91425" bIns="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91F50"/>
              </a:buClr>
              <a:buSzPts val="4000"/>
              <a:buFont typeface="Arial"/>
              <a:buNone/>
            </a:pPr>
            <a:r>
              <a:rPr lang="ko-KR"/>
              <a:t>주요기능</a:t>
            </a:r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ldNum" idx="12"/>
          </p:nvPr>
        </p:nvSpPr>
        <p:spPr>
          <a:xfrm>
            <a:off x="11412516" y="6521194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  <p:sp>
        <p:nvSpPr>
          <p:cNvPr id="120" name="Google Shape;120;p13"/>
          <p:cNvSpPr txBox="1"/>
          <p:nvPr/>
        </p:nvSpPr>
        <p:spPr>
          <a:xfrm>
            <a:off x="543100" y="991450"/>
            <a:ext cx="1239600" cy="370800"/>
          </a:xfrm>
          <a:prstGeom prst="rect">
            <a:avLst/>
          </a:prstGeom>
          <a:solidFill>
            <a:srgbClr val="C80150"/>
          </a:solidFill>
          <a:ln>
            <a:noFill/>
          </a:ln>
        </p:spPr>
        <p:txBody>
          <a:bodyPr spcFirstLastPara="1" wrap="square" lIns="89525" tIns="46350" rIns="89525" bIns="463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기능 2</a:t>
            </a:r>
            <a:endParaRPr sz="1800" b="1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1" name="Google Shape;121;p13"/>
          <p:cNvSpPr/>
          <p:nvPr/>
        </p:nvSpPr>
        <p:spPr>
          <a:xfrm>
            <a:off x="543100" y="1431050"/>
            <a:ext cx="3368400" cy="1138200"/>
          </a:xfrm>
          <a:prstGeom prst="flowChartAlternateProcess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 b="1">
                <a:solidFill>
                  <a:schemeClr val="dk1"/>
                </a:solidFill>
              </a:rPr>
              <a:t>기능 설명: </a:t>
            </a:r>
            <a:endParaRPr sz="17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dk1"/>
                </a:solidFill>
              </a:rPr>
              <a:t>1분마다 온, 습도 측정 및 서버 측의 요청에 따른 온, 습도 전송</a:t>
            </a:r>
            <a:endParaRPr sz="1700"/>
          </a:p>
        </p:txBody>
      </p:sp>
      <p:sp>
        <p:nvSpPr>
          <p:cNvPr id="122" name="Google Shape;122;p13"/>
          <p:cNvSpPr/>
          <p:nvPr/>
        </p:nvSpPr>
        <p:spPr>
          <a:xfrm>
            <a:off x="4002275" y="1431350"/>
            <a:ext cx="3369600" cy="1137600"/>
          </a:xfrm>
          <a:prstGeom prst="flowChartAlternateProcess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 b="1">
                <a:solidFill>
                  <a:schemeClr val="dk1"/>
                </a:solidFill>
              </a:rPr>
              <a:t>핵심 기술: </a:t>
            </a:r>
            <a:endParaRPr sz="17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dk1"/>
                </a:solidFill>
              </a:rPr>
              <a:t>타이머 인터럽트 제어, 소켓 통신</a:t>
            </a:r>
            <a:endParaRPr sz="1700"/>
          </a:p>
        </p:txBody>
      </p:sp>
      <p:sp>
        <p:nvSpPr>
          <p:cNvPr id="123" name="Google Shape;123;p13"/>
          <p:cNvSpPr/>
          <p:nvPr/>
        </p:nvSpPr>
        <p:spPr>
          <a:xfrm>
            <a:off x="543100" y="3335566"/>
            <a:ext cx="3368400" cy="1138200"/>
          </a:xfrm>
          <a:prstGeom prst="flowChartAlternateProcess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700" b="1">
                <a:solidFill>
                  <a:schemeClr val="dk1"/>
                </a:solidFill>
              </a:rPr>
              <a:t>기능 설명:</a:t>
            </a:r>
            <a:r>
              <a:rPr lang="ko-KR" sz="1700">
                <a:solidFill>
                  <a:schemeClr val="dk1"/>
                </a:solidFill>
              </a:rPr>
              <a:t> 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700">
                <a:solidFill>
                  <a:schemeClr val="dk1"/>
                </a:solidFill>
              </a:rPr>
              <a:t>서버의 데이터 베이스에서 음식을 확인 후 음식의 적절한 온도값을 배달가방에 전송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</a:endParaRPr>
          </a:p>
        </p:txBody>
      </p:sp>
      <p:sp>
        <p:nvSpPr>
          <p:cNvPr id="124" name="Google Shape;124;p13"/>
          <p:cNvSpPr/>
          <p:nvPr/>
        </p:nvSpPr>
        <p:spPr>
          <a:xfrm>
            <a:off x="4002275" y="3335866"/>
            <a:ext cx="3369600" cy="1137600"/>
          </a:xfrm>
          <a:prstGeom prst="flowChartAlternateProcess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700" b="1">
                <a:solidFill>
                  <a:schemeClr val="dk1"/>
                </a:solidFill>
              </a:rPr>
              <a:t>핵심 기술: </a:t>
            </a:r>
            <a:endParaRPr sz="17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700">
                <a:solidFill>
                  <a:schemeClr val="dk1"/>
                </a:solidFill>
              </a:rPr>
              <a:t>MySQL데이터베이스 연동, 소켓통신, 멀티스레딩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</a:endParaRPr>
          </a:p>
        </p:txBody>
      </p:sp>
      <p:sp>
        <p:nvSpPr>
          <p:cNvPr id="125" name="Google Shape;125;p13"/>
          <p:cNvSpPr txBox="1"/>
          <p:nvPr/>
        </p:nvSpPr>
        <p:spPr>
          <a:xfrm>
            <a:off x="543100" y="2911379"/>
            <a:ext cx="1239600" cy="370800"/>
          </a:xfrm>
          <a:prstGeom prst="rect">
            <a:avLst/>
          </a:prstGeom>
          <a:solidFill>
            <a:srgbClr val="C80150"/>
          </a:solidFill>
          <a:ln>
            <a:noFill/>
          </a:ln>
        </p:spPr>
        <p:txBody>
          <a:bodyPr spcFirstLastPara="1" wrap="square" lIns="89525" tIns="46350" rIns="89525" bIns="463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기능 3</a:t>
            </a:r>
            <a:endParaRPr sz="1800" b="1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6" name="Google Shape;126;p13"/>
          <p:cNvSpPr/>
          <p:nvPr/>
        </p:nvSpPr>
        <p:spPr>
          <a:xfrm>
            <a:off x="543100" y="5219750"/>
            <a:ext cx="3368400" cy="1138200"/>
          </a:xfrm>
          <a:prstGeom prst="flowChartAlternateProcess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700" b="1">
                <a:solidFill>
                  <a:schemeClr val="dk1"/>
                </a:solidFill>
              </a:rPr>
              <a:t>기능 설명: </a:t>
            </a:r>
            <a:endParaRPr sz="17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dk1"/>
                </a:solidFill>
              </a:rPr>
              <a:t>데이터 베이스에 있는 음식의 적절한 온도값을 받아 그 온도에 맞게 쿨러 및 PTC히터 동작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27" name="Google Shape;127;p13"/>
          <p:cNvSpPr/>
          <p:nvPr/>
        </p:nvSpPr>
        <p:spPr>
          <a:xfrm>
            <a:off x="4002275" y="5220050"/>
            <a:ext cx="3369600" cy="1137600"/>
          </a:xfrm>
          <a:prstGeom prst="flowChartAlternateProcess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800" b="1">
                <a:solidFill>
                  <a:schemeClr val="dk1"/>
                </a:solidFill>
              </a:rPr>
              <a:t>핵심 기술: 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800">
                <a:solidFill>
                  <a:schemeClr val="dk1"/>
                </a:solidFill>
              </a:rPr>
              <a:t>센서 데이터 처리,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</a:rPr>
              <a:t>전자 스위칭(릴레이)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128" name="Google Shape;128;p13"/>
          <p:cNvSpPr txBox="1"/>
          <p:nvPr/>
        </p:nvSpPr>
        <p:spPr>
          <a:xfrm>
            <a:off x="543100" y="4795563"/>
            <a:ext cx="1239600" cy="370800"/>
          </a:xfrm>
          <a:prstGeom prst="rect">
            <a:avLst/>
          </a:prstGeom>
          <a:solidFill>
            <a:srgbClr val="C80150"/>
          </a:solidFill>
          <a:ln>
            <a:noFill/>
          </a:ln>
        </p:spPr>
        <p:txBody>
          <a:bodyPr spcFirstLastPara="1" wrap="square" lIns="89525" tIns="46350" rIns="89525" bIns="463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기능 4</a:t>
            </a:r>
            <a:endParaRPr sz="1800" b="1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5A1570-4431-0B50-77CA-C7765E672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시연 영상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C7D91A5-C246-D445-F639-E5886C302D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3670D1-F997-366B-1566-3F7513A50CD5}"/>
              </a:ext>
            </a:extLst>
          </p:cNvPr>
          <p:cNvSpPr txBox="1"/>
          <p:nvPr/>
        </p:nvSpPr>
        <p:spPr>
          <a:xfrm>
            <a:off x="822036" y="1634835"/>
            <a:ext cx="4618182" cy="461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400" b="1">
                <a:hlinkClick r:id="rId2"/>
              </a:rPr>
              <a:t>https://youtu.be/UJG904NljWI</a:t>
            </a:r>
            <a:endParaRPr lang="ko-KR" altLang="en-US" sz="2400" b="1"/>
          </a:p>
        </p:txBody>
      </p:sp>
    </p:spTree>
    <p:extLst>
      <p:ext uri="{BB962C8B-B14F-4D97-AF65-F5344CB8AC3E}">
        <p14:creationId xmlns:p14="http://schemas.microsoft.com/office/powerpoint/2010/main" val="2122307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/>
          <p:nvPr/>
        </p:nvSpPr>
        <p:spPr>
          <a:xfrm>
            <a:off x="8286288" y="2708363"/>
            <a:ext cx="3085200" cy="1803600"/>
          </a:xfrm>
          <a:prstGeom prst="flowChartAlternateProcess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4553400" y="2708375"/>
            <a:ext cx="3085200" cy="1803600"/>
          </a:xfrm>
          <a:prstGeom prst="flowChartAlternateProcess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614600" y="2708375"/>
            <a:ext cx="3085200" cy="1803600"/>
          </a:xfrm>
          <a:prstGeom prst="flowChartAlternateProcess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543098" y="119294"/>
            <a:ext cx="8434500" cy="6339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18000" rIns="91425" bIns="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91F50"/>
              </a:buClr>
              <a:buSzPts val="4000"/>
              <a:buFont typeface="Arial"/>
              <a:buNone/>
            </a:pPr>
            <a:r>
              <a:rPr lang="ko-KR"/>
              <a:t>구성도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sldNum" idx="12"/>
          </p:nvPr>
        </p:nvSpPr>
        <p:spPr>
          <a:xfrm>
            <a:off x="11412516" y="6521194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10287" y="2989188"/>
            <a:ext cx="2371500" cy="1412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72791" y="866948"/>
            <a:ext cx="2046430" cy="582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43150" y="3031812"/>
            <a:ext cx="2371500" cy="1156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71450" y="3117000"/>
            <a:ext cx="2371500" cy="115673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5"/>
          <p:cNvSpPr/>
          <p:nvPr/>
        </p:nvSpPr>
        <p:spPr>
          <a:xfrm>
            <a:off x="5013463" y="581700"/>
            <a:ext cx="2165100" cy="1231500"/>
          </a:xfrm>
          <a:prstGeom prst="flowChartAlternateProcess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614675" y="4653925"/>
            <a:ext cx="3085200" cy="1679700"/>
          </a:xfrm>
          <a:prstGeom prst="flowChartAlternateProcess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8341500" y="4653925"/>
            <a:ext cx="2974800" cy="1679700"/>
          </a:xfrm>
          <a:prstGeom prst="flowChartAlternateProcess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5" name="Google Shape;155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0513" y="5614512"/>
            <a:ext cx="824500" cy="6142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93200" y="4842165"/>
            <a:ext cx="699135" cy="58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5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699576" y="4758823"/>
            <a:ext cx="824487" cy="63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35563" y="5518838"/>
            <a:ext cx="699125" cy="741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836200" y="4794875"/>
            <a:ext cx="753600" cy="67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656825" y="5604675"/>
            <a:ext cx="977825" cy="63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5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440405" y="5117548"/>
            <a:ext cx="1305427" cy="798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5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9901850" y="5176913"/>
            <a:ext cx="1332993" cy="633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15"/>
          <p:cNvCxnSpPr>
            <a:stCxn id="145" idx="3"/>
            <a:endCxn id="144" idx="1"/>
          </p:cNvCxnSpPr>
          <p:nvPr/>
        </p:nvCxnSpPr>
        <p:spPr>
          <a:xfrm>
            <a:off x="3699800" y="3610175"/>
            <a:ext cx="8535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stealth" w="med" len="med"/>
            <a:tailEnd type="stealth" w="med" len="med"/>
          </a:ln>
        </p:spPr>
      </p:cxnSp>
      <p:cxnSp>
        <p:nvCxnSpPr>
          <p:cNvPr id="164" name="Google Shape;164;p15"/>
          <p:cNvCxnSpPr>
            <a:stCxn id="144" idx="3"/>
            <a:endCxn id="143" idx="1"/>
          </p:cNvCxnSpPr>
          <p:nvPr/>
        </p:nvCxnSpPr>
        <p:spPr>
          <a:xfrm>
            <a:off x="7638600" y="3610175"/>
            <a:ext cx="647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65" name="Google Shape;165;p15"/>
          <p:cNvCxnSpPr>
            <a:stCxn id="152" idx="2"/>
            <a:endCxn id="144" idx="0"/>
          </p:cNvCxnSpPr>
          <p:nvPr/>
        </p:nvCxnSpPr>
        <p:spPr>
          <a:xfrm>
            <a:off x="6096013" y="1813200"/>
            <a:ext cx="0" cy="895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stealth" w="med" len="med"/>
            <a:tailEnd type="stealth" w="med" len="med"/>
          </a:ln>
        </p:spPr>
      </p:cxnSp>
      <p:sp>
        <p:nvSpPr>
          <p:cNvPr id="166" name="Google Shape;166;p15"/>
          <p:cNvSpPr txBox="1"/>
          <p:nvPr/>
        </p:nvSpPr>
        <p:spPr>
          <a:xfrm>
            <a:off x="5463325" y="4569550"/>
            <a:ext cx="1604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SERVER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7" name="Google Shape;167;p15"/>
          <p:cNvSpPr txBox="1"/>
          <p:nvPr/>
        </p:nvSpPr>
        <p:spPr>
          <a:xfrm>
            <a:off x="697725" y="2146800"/>
            <a:ext cx="29748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STM32 : 원격 디바이스 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8" name="Google Shape;168;p15"/>
          <p:cNvSpPr txBox="1"/>
          <p:nvPr/>
        </p:nvSpPr>
        <p:spPr>
          <a:xfrm>
            <a:off x="8833775" y="2223275"/>
            <a:ext cx="27285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STM32 : 관제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69" name="Google Shape;169;p15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802750" y="2886574"/>
            <a:ext cx="647700" cy="615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5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745925" y="2825475"/>
            <a:ext cx="433051" cy="67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6"/>
          <p:cNvSpPr txBox="1">
            <a:spLocks noGrp="1"/>
          </p:cNvSpPr>
          <p:nvPr>
            <p:ph type="title"/>
          </p:nvPr>
        </p:nvSpPr>
        <p:spPr>
          <a:xfrm>
            <a:off x="543098" y="119294"/>
            <a:ext cx="8434500" cy="633900"/>
          </a:xfrm>
          <a:prstGeom prst="rect">
            <a:avLst/>
          </a:prstGeom>
        </p:spPr>
        <p:txBody>
          <a:bodyPr spcFirstLastPara="1" wrap="square" lIns="91425" tIns="18000" rIns="91425" bIns="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동작 flow</a:t>
            </a:r>
            <a:endParaRPr/>
          </a:p>
        </p:txBody>
      </p:sp>
      <p:sp>
        <p:nvSpPr>
          <p:cNvPr id="177" name="Google Shape;177;p16"/>
          <p:cNvSpPr txBox="1">
            <a:spLocks noGrp="1"/>
          </p:cNvSpPr>
          <p:nvPr>
            <p:ph type="sldNum" idx="12"/>
          </p:nvPr>
        </p:nvSpPr>
        <p:spPr>
          <a:xfrm>
            <a:off x="11412516" y="6521194"/>
            <a:ext cx="75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  <p:cxnSp>
        <p:nvCxnSpPr>
          <p:cNvPr id="178" name="Google Shape;178;p16"/>
          <p:cNvCxnSpPr/>
          <p:nvPr/>
        </p:nvCxnSpPr>
        <p:spPr>
          <a:xfrm rot="-1319331">
            <a:off x="2200968" y="1815917"/>
            <a:ext cx="24181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9" name="Google Shape;179;p16"/>
          <p:cNvSpPr txBox="1"/>
          <p:nvPr/>
        </p:nvSpPr>
        <p:spPr>
          <a:xfrm rot="-1319297">
            <a:off x="2363077" y="1491605"/>
            <a:ext cx="1725082" cy="293809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9525" tIns="46350" rIns="89525" bIns="463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b="1">
                <a:solidFill>
                  <a:schemeClr val="dk1"/>
                </a:solidFill>
              </a:rPr>
              <a:t>음식 적정 온도 요청</a:t>
            </a:r>
            <a:endParaRPr sz="13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" name="Google Shape;180;p16"/>
          <p:cNvGrpSpPr/>
          <p:nvPr/>
        </p:nvGrpSpPr>
        <p:grpSpPr>
          <a:xfrm>
            <a:off x="2593719" y="1636560"/>
            <a:ext cx="2242200" cy="1089257"/>
            <a:chOff x="2517519" y="2322360"/>
            <a:chExt cx="2242200" cy="1089257"/>
          </a:xfrm>
        </p:grpSpPr>
        <p:cxnSp>
          <p:nvCxnSpPr>
            <p:cNvPr id="181" name="Google Shape;181;p16"/>
            <p:cNvCxnSpPr/>
            <p:nvPr/>
          </p:nvCxnSpPr>
          <p:spPr>
            <a:xfrm rot="-1319331">
              <a:off x="2429568" y="2958917"/>
              <a:ext cx="24181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182" name="Google Shape;182;p16"/>
            <p:cNvSpPr txBox="1"/>
            <p:nvPr/>
          </p:nvSpPr>
          <p:spPr>
            <a:xfrm rot="-1319297">
              <a:off x="2591677" y="2634605"/>
              <a:ext cx="1725082" cy="293809"/>
            </a:xfrm>
            <a:prstGeom prst="rect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9525" tIns="46350" rIns="89525" bIns="4635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300" b="1">
                  <a:solidFill>
                    <a:schemeClr val="dk1"/>
                  </a:solidFill>
                </a:rPr>
                <a:t>음식 적정 온도 응답</a:t>
              </a:r>
              <a:endParaRPr sz="13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83" name="Google Shape;183;p16"/>
          <p:cNvCxnSpPr/>
          <p:nvPr/>
        </p:nvCxnSpPr>
        <p:spPr>
          <a:xfrm rot="10800000" flipH="1">
            <a:off x="3282200" y="4121025"/>
            <a:ext cx="4823700" cy="52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4" name="Google Shape;184;p16"/>
          <p:cNvSpPr txBox="1"/>
          <p:nvPr/>
        </p:nvSpPr>
        <p:spPr>
          <a:xfrm rot="-59791">
            <a:off x="4833314" y="3768182"/>
            <a:ext cx="1724961" cy="293744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9525" tIns="46350" rIns="89525" bIns="463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b="1">
                <a:solidFill>
                  <a:schemeClr val="dk1"/>
                </a:solidFill>
              </a:rPr>
              <a:t>온도 유지 현황 응답</a:t>
            </a:r>
            <a:endParaRPr sz="13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6"/>
          <p:cNvSpPr txBox="1"/>
          <p:nvPr/>
        </p:nvSpPr>
        <p:spPr>
          <a:xfrm rot="-59812">
            <a:off x="4861719" y="4327543"/>
            <a:ext cx="1724361" cy="293744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9525" tIns="46350" rIns="89525" bIns="463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b="1">
                <a:solidFill>
                  <a:schemeClr val="dk1"/>
                </a:solidFill>
              </a:rPr>
              <a:t>온도 유지 현황 요청</a:t>
            </a:r>
            <a:endParaRPr sz="13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" name="Google Shape;186;p16"/>
          <p:cNvGrpSpPr/>
          <p:nvPr/>
        </p:nvGrpSpPr>
        <p:grpSpPr>
          <a:xfrm>
            <a:off x="986786" y="2865199"/>
            <a:ext cx="1732500" cy="3448370"/>
            <a:chOff x="758186" y="2865199"/>
            <a:chExt cx="1732500" cy="3448370"/>
          </a:xfrm>
        </p:grpSpPr>
        <p:pic>
          <p:nvPicPr>
            <p:cNvPr id="187" name="Google Shape;187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2">
              <a:off x="879350" y="2996373"/>
              <a:ext cx="1490175" cy="17062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1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79350" y="4778800"/>
              <a:ext cx="1490175" cy="7268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9" name="Google Shape;189;p16"/>
            <p:cNvSpPr txBox="1"/>
            <p:nvPr/>
          </p:nvSpPr>
          <p:spPr>
            <a:xfrm rot="595">
              <a:off x="758186" y="2865199"/>
              <a:ext cx="1732500" cy="3448370"/>
            </a:xfrm>
            <a:prstGeom prst="rect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9525" tIns="46350" rIns="89525" bIns="4635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1">
                  <a:solidFill>
                    <a:schemeClr val="dk1"/>
                  </a:solidFill>
                </a:rPr>
                <a:t>온도 유지 및 수평 유지 </a:t>
              </a:r>
              <a:endPara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0" name="Google Shape;190;p16"/>
          <p:cNvGrpSpPr/>
          <p:nvPr/>
        </p:nvGrpSpPr>
        <p:grpSpPr>
          <a:xfrm>
            <a:off x="4905903" y="667304"/>
            <a:ext cx="1950168" cy="2186486"/>
            <a:chOff x="5468953" y="1127854"/>
            <a:chExt cx="1950168" cy="2186486"/>
          </a:xfrm>
        </p:grpSpPr>
        <p:pic>
          <p:nvPicPr>
            <p:cNvPr id="191" name="Google Shape;191;p1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5468953" y="1331748"/>
              <a:ext cx="1819300" cy="1083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2" name="Google Shape;192;p16"/>
            <p:cNvSpPr txBox="1"/>
            <p:nvPr/>
          </p:nvSpPr>
          <p:spPr>
            <a:xfrm rot="529">
              <a:off x="5469121" y="1127854"/>
              <a:ext cx="1950000" cy="2186486"/>
            </a:xfrm>
            <a:prstGeom prst="rect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9525" tIns="46350" rIns="89525" bIns="4635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dk1"/>
                  </a:solidFill>
                </a:rPr>
                <a:t>클라이언트 통제 및 데이터베이스 관리 </a:t>
              </a:r>
              <a:endPara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" name="Google Shape;193;p16"/>
          <p:cNvGrpSpPr/>
          <p:nvPr/>
        </p:nvGrpSpPr>
        <p:grpSpPr>
          <a:xfrm>
            <a:off x="8360046" y="3132595"/>
            <a:ext cx="2771746" cy="2433511"/>
            <a:chOff x="8143375" y="3380750"/>
            <a:chExt cx="2609684" cy="2005200"/>
          </a:xfrm>
        </p:grpSpPr>
        <p:pic>
          <p:nvPicPr>
            <p:cNvPr id="194" name="Google Shape;194;p1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43375" y="3640275"/>
              <a:ext cx="2334175" cy="11385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5" name="Google Shape;195;p16"/>
            <p:cNvSpPr txBox="1"/>
            <p:nvPr/>
          </p:nvSpPr>
          <p:spPr>
            <a:xfrm rot="407">
              <a:off x="8220159" y="3380899"/>
              <a:ext cx="2531400" cy="2004902"/>
            </a:xfrm>
            <a:prstGeom prst="rect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9525" tIns="46350" rIns="89525" bIns="4635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900" b="1">
                  <a:solidFill>
                    <a:schemeClr val="dk1"/>
                  </a:solidFill>
                </a:rPr>
                <a:t>서버 관리 및 제어</a:t>
              </a:r>
              <a:br>
                <a:rPr lang="ko-KR" sz="1900" b="1">
                  <a:solidFill>
                    <a:schemeClr val="dk1"/>
                  </a:solidFill>
                </a:rPr>
              </a:br>
              <a:r>
                <a:rPr lang="ko-KR" sz="1900" b="1">
                  <a:solidFill>
                    <a:schemeClr val="dk1"/>
                  </a:solidFill>
                </a:rPr>
                <a:t>그리고 모니터링</a:t>
              </a:r>
              <a:endPara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6" name="Google Shape;19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84200" y="3232738"/>
            <a:ext cx="1332993" cy="633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7" name="Google Shape;197;p16"/>
          <p:cNvCxnSpPr/>
          <p:nvPr/>
        </p:nvCxnSpPr>
        <p:spPr>
          <a:xfrm rot="10800000" flipH="1">
            <a:off x="3238675" y="4670450"/>
            <a:ext cx="4823700" cy="52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xfrm>
            <a:off x="543098" y="119294"/>
            <a:ext cx="8434500" cy="6339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18000" rIns="91425" bIns="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91F50"/>
              </a:buClr>
              <a:buSzPts val="4000"/>
              <a:buFont typeface="Arial"/>
              <a:buNone/>
            </a:pPr>
            <a:r>
              <a:rPr lang="ko-KR"/>
              <a:t>개선점</a:t>
            </a:r>
            <a:endParaRPr/>
          </a:p>
        </p:txBody>
      </p:sp>
      <p:sp>
        <p:nvSpPr>
          <p:cNvPr id="203" name="Google Shape;203;p17"/>
          <p:cNvSpPr txBox="1">
            <a:spLocks noGrp="1"/>
          </p:cNvSpPr>
          <p:nvPr>
            <p:ph type="sldNum" idx="12"/>
          </p:nvPr>
        </p:nvSpPr>
        <p:spPr>
          <a:xfrm>
            <a:off x="11412516" y="6521194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  <p:sp>
        <p:nvSpPr>
          <p:cNvPr id="204" name="Google Shape;204;p17"/>
          <p:cNvSpPr txBox="1"/>
          <p:nvPr/>
        </p:nvSpPr>
        <p:spPr>
          <a:xfrm rot="598">
            <a:off x="679764" y="1381649"/>
            <a:ext cx="8622000" cy="409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525" tIns="46350" rIns="89525" bIns="46350" anchor="t" anchorCtr="0">
            <a:sp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chemeClr val="dk1"/>
              </a:solidFill>
            </a:endParaRPr>
          </a:p>
          <a:p>
            <a:pPr marL="63500"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altLang="ko-KR" sz="2600" b="1">
                <a:solidFill>
                  <a:schemeClr val="dk1"/>
                </a:solidFill>
              </a:rPr>
              <a:t>1. </a:t>
            </a:r>
            <a:r>
              <a:rPr lang="ko-KR" sz="2600" b="1">
                <a:solidFill>
                  <a:schemeClr val="dk1"/>
                </a:solidFill>
              </a:rPr>
              <a:t>음식이 가방에 한 종류일 때를 확장하여 여러 음식에 </a:t>
            </a:r>
            <a:r>
              <a:rPr lang="en-US" altLang="ko-KR" sz="2600" b="1">
                <a:solidFill>
                  <a:schemeClr val="dk1"/>
                </a:solidFill>
              </a:rPr>
              <a:t>  </a:t>
            </a:r>
          </a:p>
          <a:p>
            <a:pPr marL="63500"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altLang="ko-KR" sz="2600" b="1">
                <a:solidFill>
                  <a:schemeClr val="dk1"/>
                </a:solidFill>
              </a:rPr>
              <a:t>    </a:t>
            </a:r>
            <a:r>
              <a:rPr lang="ko-KR" sz="2600" b="1">
                <a:solidFill>
                  <a:schemeClr val="dk1"/>
                </a:solidFill>
              </a:rPr>
              <a:t>따른 온도 조절 기능 추가</a:t>
            </a:r>
            <a:endParaRPr sz="2600" b="1">
              <a:solidFill>
                <a:schemeClr val="dk1"/>
              </a:solidFill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chemeClr val="dk1"/>
              </a:solidFill>
            </a:endParaRPr>
          </a:p>
          <a:p>
            <a:pPr marL="63500"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altLang="ko-KR" sz="2600" b="1">
                <a:solidFill>
                  <a:schemeClr val="dk1"/>
                </a:solidFill>
              </a:rPr>
              <a:t>2. </a:t>
            </a:r>
            <a:r>
              <a:rPr lang="ko-KR" sz="2600" b="1">
                <a:solidFill>
                  <a:schemeClr val="dk1"/>
                </a:solidFill>
              </a:rPr>
              <a:t>자이로 센서를 이용하여 가속에 의한 음식 흔들림 방지</a:t>
            </a:r>
            <a:endParaRPr sz="2600" b="1">
              <a:solidFill>
                <a:schemeClr val="dk1"/>
              </a:solidFill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chemeClr val="dk1"/>
              </a:solidFill>
            </a:endParaRPr>
          </a:p>
          <a:p>
            <a:pPr marL="63500"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altLang="ko-KR" sz="2600" b="1">
                <a:solidFill>
                  <a:schemeClr val="dk1"/>
                </a:solidFill>
              </a:rPr>
              <a:t>3. </a:t>
            </a:r>
            <a:r>
              <a:rPr lang="ko-KR" sz="2600" b="1">
                <a:solidFill>
                  <a:schemeClr val="dk1"/>
                </a:solidFill>
              </a:rPr>
              <a:t>가방이 한 대일 경우를  여러대로 확장</a:t>
            </a:r>
            <a:endParaRPr sz="2600" b="1">
              <a:solidFill>
                <a:schemeClr val="dk1"/>
              </a:solidFill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chemeClr val="dk1"/>
              </a:solidFill>
            </a:endParaRPr>
          </a:p>
          <a:p>
            <a:pPr marL="63500"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altLang="ko-KR" sz="2600" b="1">
                <a:solidFill>
                  <a:schemeClr val="dk1"/>
                </a:solidFill>
              </a:rPr>
              <a:t>4. </a:t>
            </a:r>
            <a:r>
              <a:rPr lang="ko-KR" sz="2600" b="1">
                <a:solidFill>
                  <a:schemeClr val="dk1"/>
                </a:solidFill>
              </a:rPr>
              <a:t>자이로 센서의 오작동 개선</a:t>
            </a:r>
            <a:endParaRPr lang="en-US" altLang="ko-KR" sz="2600" b="1">
              <a:solidFill>
                <a:schemeClr val="dk1"/>
              </a:solidFill>
            </a:endParaRPr>
          </a:p>
          <a:p>
            <a:pPr marL="63500"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endParaRPr lang="en-US" sz="26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_sim">
  <a:themeElements>
    <a:clrScheme name="사용자 지정 1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FFB300"/>
      </a:accent1>
      <a:accent2>
        <a:srgbClr val="C80150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385</Words>
  <Application>Microsoft Office PowerPoint</Application>
  <PresentationFormat>와이드스크린</PresentationFormat>
  <Paragraphs>110</Paragraphs>
  <Slides>11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Noto Sans Symbols</vt:lpstr>
      <vt:lpstr>Malgun Gothic</vt:lpstr>
      <vt:lpstr>Arial</vt:lpstr>
      <vt:lpstr>Calibri</vt:lpstr>
      <vt:lpstr>Theme_sim</vt:lpstr>
      <vt:lpstr>PowerPoint 프레젠테이션</vt:lpstr>
      <vt:lpstr>Problem</vt:lpstr>
      <vt:lpstr>Solution</vt:lpstr>
      <vt:lpstr>주요기능</vt:lpstr>
      <vt:lpstr>주요기능</vt:lpstr>
      <vt:lpstr>시연 영상</vt:lpstr>
      <vt:lpstr>구성도</vt:lpstr>
      <vt:lpstr>동작 flow</vt:lpstr>
      <vt:lpstr>개선점</vt:lpstr>
      <vt:lpstr>Challenges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Eunchan Kim</cp:lastModifiedBy>
  <cp:revision>6</cp:revision>
  <dcterms:modified xsi:type="dcterms:W3CDTF">2024-12-21T09:29:30Z</dcterms:modified>
</cp:coreProperties>
</file>